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2" r:id="rId1"/>
  </p:sldMasterIdLst>
  <p:sldIdLst>
    <p:sldId id="256" r:id="rId2"/>
    <p:sldId id="262" r:id="rId3"/>
    <p:sldId id="266" r:id="rId4"/>
    <p:sldId id="264" r:id="rId5"/>
    <p:sldId id="257" r:id="rId6"/>
    <p:sldId id="258" r:id="rId7"/>
    <p:sldId id="259" r:id="rId8"/>
    <p:sldId id="260" r:id="rId9"/>
    <p:sldId id="261" r:id="rId10"/>
    <p:sldId id="263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5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5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12/19/20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0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9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11" r:id="rId6"/>
    <p:sldLayoutId id="2147483806" r:id="rId7"/>
    <p:sldLayoutId id="2147483807" r:id="rId8"/>
    <p:sldLayoutId id="2147483808" r:id="rId9"/>
    <p:sldLayoutId id="2147483810" r:id="rId10"/>
    <p:sldLayoutId id="21474838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55139-113B-7C49-A20C-BCF0DF9D7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en-CN"/>
              <a:t>读书报告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B9C7D-B786-3E4A-9C69-419C89098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>
            <a:normAutofit/>
          </a:bodyPr>
          <a:lstStyle/>
          <a:p>
            <a:pPr algn="r"/>
            <a:r>
              <a:rPr lang="en-CN"/>
              <a:t>张雅萍</a:t>
            </a:r>
            <a:r>
              <a:rPr lang="zh-CN" altLang="en-US"/>
              <a:t> </a:t>
            </a:r>
            <a:r>
              <a:rPr lang="en-US" altLang="zh-CN"/>
              <a:t>12/20/2020</a:t>
            </a:r>
            <a:endParaRPr lang="en-C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26733CB-6D32-49E8-86DA-E0B75AEFB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" r="24661" b="3"/>
          <a:stretch/>
        </p:blipFill>
        <p:spPr>
          <a:xfrm>
            <a:off x="1794134" y="1509721"/>
            <a:ext cx="3984621" cy="3680216"/>
          </a:xfrm>
          <a:prstGeom prst="rect">
            <a:avLst/>
          </a:prstGeom>
          <a:ln w="28575">
            <a:noFill/>
          </a:ln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75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6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8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643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065FA-5257-A94D-B24A-5887EE79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包法利夫人</a:t>
            </a:r>
            <a:r>
              <a:rPr lang="en-US" altLang="zh-CN" dirty="0"/>
              <a:t>》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EE681-2926-9941-829C-5F15DEA30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436758" y="1033565"/>
            <a:ext cx="5361346" cy="536134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E289-7ACE-D64A-8A3D-7CAAA79A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CN" dirty="0"/>
              <a:t>无法接受平庸的婚姻生活</a:t>
            </a:r>
          </a:p>
          <a:p>
            <a:r>
              <a:rPr lang="en-CN" dirty="0"/>
              <a:t>幻想传奇色彩的爱情</a:t>
            </a:r>
          </a:p>
          <a:p>
            <a:r>
              <a:rPr lang="en-CN" dirty="0"/>
              <a:t>出轨背叛</a:t>
            </a:r>
          </a:p>
          <a:p>
            <a:r>
              <a:rPr lang="en-CN" dirty="0"/>
              <a:t>债台高筑</a:t>
            </a:r>
          </a:p>
          <a:p>
            <a:r>
              <a:rPr lang="en-CN" dirty="0"/>
              <a:t>自杀</a:t>
            </a:r>
          </a:p>
          <a:p>
            <a:r>
              <a:rPr lang="en-CN" dirty="0"/>
              <a:t>上层社会的纸醉金迷</a:t>
            </a:r>
          </a:p>
          <a:p>
            <a:r>
              <a:rPr lang="en-CN" dirty="0"/>
              <a:t>女性的迷茫</a:t>
            </a:r>
          </a:p>
        </p:txBody>
      </p: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196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DA9FA-1F6F-664C-AEE3-5B5B1E46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人类群星闪耀时</a:t>
            </a:r>
            <a:r>
              <a:rPr lang="en-US" altLang="zh-CN" dirty="0"/>
              <a:t>》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7B134-3C88-A944-A547-1D8320C03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73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16711-3816-634D-B71F-3E46C622C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N" dirty="0"/>
              <a:t>人类历史</a:t>
            </a:r>
            <a:r>
              <a:rPr lang="en-US" altLang="zh-CN" dirty="0"/>
              <a:t>14</a:t>
            </a:r>
            <a:r>
              <a:rPr lang="zh-CN" altLang="en-US" dirty="0"/>
              <a:t>个精彩瞬间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/>
              <a:t>改变历史的伟大时刻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荡气回肠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CN" dirty="0"/>
          </a:p>
        </p:txBody>
      </p:sp>
      <p:grpSp>
        <p:nvGrpSpPr>
          <p:cNvPr id="8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78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7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777EF-D201-B74E-9983-3274A4D0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幽梦影</a:t>
            </a:r>
            <a:r>
              <a:rPr lang="en-US" altLang="zh-CN" dirty="0"/>
              <a:t>》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A80B1-E3B2-BE4A-9835-A819700D4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9" r="-1" b="26155"/>
          <a:stretch/>
        </p:blipFill>
        <p:spPr>
          <a:xfrm>
            <a:off x="708900" y="123211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398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399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0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401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402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20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21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22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6EADF-81EE-4541-BF06-CDB9DEE74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300</a:t>
            </a:r>
            <a:r>
              <a:rPr lang="zh-CN" altLang="en-US" dirty="0"/>
              <a:t>多年前的朋友圈</a:t>
            </a:r>
            <a:endParaRPr lang="en-US" altLang="zh-CN" dirty="0"/>
          </a:p>
          <a:p>
            <a:r>
              <a:rPr lang="zh-CN" altLang="en-US" dirty="0"/>
              <a:t>清雅，幽默</a:t>
            </a:r>
            <a:endParaRPr lang="en-US" altLang="zh-CN" dirty="0"/>
          </a:p>
          <a:p>
            <a:r>
              <a:rPr lang="zh-CN" altLang="en-US" dirty="0"/>
              <a:t>润物无声的美感</a:t>
            </a:r>
            <a:endParaRPr lang="en-CN" dirty="0"/>
          </a:p>
        </p:txBody>
      </p:sp>
      <p:grpSp>
        <p:nvGrpSpPr>
          <p:cNvPr id="40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2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2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3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399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Freeform: Shape 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5B3EC-F76F-C944-AFE5-7FF466FF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《</a:t>
            </a:r>
            <a:r>
              <a:rPr lang="en-CN" dirty="0"/>
              <a:t>文学回忆录</a:t>
            </a:r>
            <a:r>
              <a:rPr lang="en-US" altLang="zh-CN" dirty="0"/>
              <a:t>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36CA-91E7-BE4A-8905-34307BA32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CN" dirty="0"/>
              <a:t>从古至今</a:t>
            </a:r>
          </a:p>
          <a:p>
            <a:r>
              <a:rPr lang="en-CN" dirty="0"/>
              <a:t>从希腊神话到近代文学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1855F-112C-574C-896F-7E93EF22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467" y="153407"/>
            <a:ext cx="3806820" cy="6051526"/>
          </a:xfrm>
          <a:prstGeom prst="rect">
            <a:avLst/>
          </a:prstGeom>
        </p:spPr>
      </p:pic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020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41D0-CA6F-D749-90BF-130EAF86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26" y="0"/>
            <a:ext cx="10515600" cy="1325563"/>
          </a:xfrm>
        </p:spPr>
        <p:txBody>
          <a:bodyPr/>
          <a:lstStyle/>
          <a:p>
            <a:r>
              <a:rPr lang="en-US" altLang="zh-CN" dirty="0"/>
              <a:t>0-6</a:t>
            </a:r>
            <a:r>
              <a:rPr lang="zh-CN" altLang="en-US" dirty="0"/>
              <a:t>岁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5990A9-3680-934F-9359-1C91BF3DC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956"/>
          <a:stretch/>
        </p:blipFill>
        <p:spPr>
          <a:xfrm>
            <a:off x="857726" y="1278448"/>
            <a:ext cx="4295193" cy="5401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3996D8-B741-504E-9DEB-B18215523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75"/>
          <a:stretch/>
        </p:blipFill>
        <p:spPr>
          <a:xfrm>
            <a:off x="6503938" y="192618"/>
            <a:ext cx="4693127" cy="59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24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1" name="Rectangle 4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7287-DBC4-1C49-A5F6-185F1E01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045" y="415320"/>
            <a:ext cx="4154994" cy="13738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cap="all" spc="1500" dirty="0">
                <a:ea typeface="Source Sans Pro SemiBold" panose="020B0603030403020204" pitchFamily="34" charset="0"/>
              </a:rPr>
              <a:t>小学</a:t>
            </a:r>
            <a:r>
              <a:rPr lang="en-US" altLang="zh-CN" b="1" cap="all" spc="1500" dirty="0">
                <a:ea typeface="Source Sans Pro SemiBold" panose="020B0603030403020204" pitchFamily="34" charset="0"/>
              </a:rPr>
              <a:t>1-3</a:t>
            </a:r>
            <a:endParaRPr lang="en-US" b="1" cap="all" spc="1500" dirty="0">
              <a:ea typeface="Source Sans Pro SemiBold" panose="020B06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AEFB2-515B-3E4D-8546-ECD8585AA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01" r="-3" b="40964"/>
          <a:stretch/>
        </p:blipFill>
        <p:spPr>
          <a:xfrm>
            <a:off x="387043" y="680438"/>
            <a:ext cx="3141207" cy="2406603"/>
          </a:xfrm>
          <a:prstGeom prst="rect">
            <a:avLst/>
          </a:prstGeom>
        </p:spPr>
      </p:pic>
      <p:sp>
        <p:nvSpPr>
          <p:cNvPr id="262" name="Graphic 212">
            <a:extLst>
              <a:ext uri="{FF2B5EF4-FFF2-40B4-BE49-F238E27FC236}">
                <a16:creationId xmlns:a16="http://schemas.microsoft.com/office/drawing/2014/main" id="{E7C065BD-BDC2-4800-908F-25C30F04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982" y="350986"/>
            <a:ext cx="621649" cy="62164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63" name="Graphic 212">
            <a:extLst>
              <a:ext uri="{FF2B5EF4-FFF2-40B4-BE49-F238E27FC236}">
                <a16:creationId xmlns:a16="http://schemas.microsoft.com/office/drawing/2014/main" id="{4E7038E2-1EDB-44C2-A46B-53B270A7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982" y="350986"/>
            <a:ext cx="621649" cy="62164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C7CC1-0F55-2E45-AA3C-03073D41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41" r="-1" b="44321"/>
          <a:stretch/>
        </p:blipFill>
        <p:spPr>
          <a:xfrm>
            <a:off x="3819538" y="692006"/>
            <a:ext cx="3125785" cy="2395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9D8FE-6C92-DD45-A80B-311C0C8E2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43" r="-3" b="46081"/>
          <a:stretch/>
        </p:blipFill>
        <p:spPr>
          <a:xfrm>
            <a:off x="385783" y="3283161"/>
            <a:ext cx="3141207" cy="2443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CEAA8-0EC3-5348-95F3-80D7A43D8C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24" r="-1" b="56006"/>
          <a:stretch/>
        </p:blipFill>
        <p:spPr>
          <a:xfrm>
            <a:off x="3819538" y="3298545"/>
            <a:ext cx="3130593" cy="2427931"/>
          </a:xfrm>
          <a:prstGeom prst="rect">
            <a:avLst/>
          </a:prstGeom>
        </p:spPr>
      </p:pic>
      <p:grpSp>
        <p:nvGrpSpPr>
          <p:cNvPr id="264" name="Group 49">
            <a:extLst>
              <a:ext uri="{FF2B5EF4-FFF2-40B4-BE49-F238E27FC236}">
                <a16:creationId xmlns:a16="http://schemas.microsoft.com/office/drawing/2014/main" id="{2B20D5ED-AC19-4EFC-BA24-0BD0ADD53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70802" y="5687878"/>
            <a:ext cx="1224153" cy="1170122"/>
            <a:chOff x="3670802" y="5687878"/>
            <a:chExt cx="1224153" cy="1170122"/>
          </a:xfrm>
        </p:grpSpPr>
        <p:sp>
          <p:nvSpPr>
            <p:cNvPr id="265" name="Freeform: Shape 50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589" y="5756665"/>
              <a:ext cx="259814" cy="259814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51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5183" y="5692259"/>
              <a:ext cx="529706" cy="529707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0802" y="5687878"/>
              <a:ext cx="676481" cy="67648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53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8983" y="5705840"/>
              <a:ext cx="775501" cy="775721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25786" y="5742862"/>
              <a:ext cx="838595" cy="83859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6611" y="5793687"/>
              <a:ext cx="874522" cy="874522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56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921" y="5856997"/>
              <a:ext cx="885914" cy="885914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57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15719" y="5931701"/>
              <a:ext cx="873425" cy="874520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58">
              <a:extLst>
                <a:ext uri="{FF2B5EF4-FFF2-40B4-BE49-F238E27FC236}">
                  <a16:creationId xmlns:a16="http://schemas.microsoft.com/office/drawing/2014/main" id="{20D63B9F-CB99-4708-92BF-2EEFB8AD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589" y="5756665"/>
              <a:ext cx="259814" cy="259814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59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000936" y="6018013"/>
              <a:ext cx="839032" cy="839032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60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8356" y="6118348"/>
              <a:ext cx="748415" cy="739652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3" name="Freeform: Shape 61">
              <a:extLst>
                <a:ext uri="{FF2B5EF4-FFF2-40B4-BE49-F238E27FC236}">
                  <a16:creationId xmlns:a16="http://schemas.microsoft.com/office/drawing/2014/main" id="{14C7C2AC-A96D-430B-B0AF-EDE9CDE37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5183" y="5692259"/>
              <a:ext cx="529706" cy="529707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62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69456" y="6235550"/>
              <a:ext cx="625499" cy="622450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5" name="Freeform: Shape 63">
              <a:extLst>
                <a:ext uri="{FF2B5EF4-FFF2-40B4-BE49-F238E27FC236}">
                  <a16:creationId xmlns:a16="http://schemas.microsoft.com/office/drawing/2014/main" id="{9241456A-B84E-4F3A-9FF2-791479710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0802" y="5687878"/>
              <a:ext cx="676481" cy="67648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64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10519" y="6377943"/>
              <a:ext cx="480057" cy="480057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7" name="Freeform: Shape 65">
              <a:extLst>
                <a:ext uri="{FF2B5EF4-FFF2-40B4-BE49-F238E27FC236}">
                  <a16:creationId xmlns:a16="http://schemas.microsoft.com/office/drawing/2014/main" id="{0AE64DA0-558A-4FB1-8C6E-9331DE8E2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8983" y="5705840"/>
              <a:ext cx="775501" cy="775721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66">
              <a:extLst>
                <a:ext uri="{FF2B5EF4-FFF2-40B4-BE49-F238E27FC236}">
                  <a16:creationId xmlns:a16="http://schemas.microsoft.com/office/drawing/2014/main" id="{2B9AD90B-1510-414C-A4A3-D87C6CDDE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25786" y="5742862"/>
              <a:ext cx="838595" cy="83859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67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66355" y="6583431"/>
              <a:ext cx="259596" cy="259596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68">
              <a:extLst>
                <a:ext uri="{FF2B5EF4-FFF2-40B4-BE49-F238E27FC236}">
                  <a16:creationId xmlns:a16="http://schemas.microsoft.com/office/drawing/2014/main" id="{7877E113-4AC2-4B62-A539-0EBF836F4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6611" y="5793687"/>
              <a:ext cx="874522" cy="874522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69">
              <a:extLst>
                <a:ext uri="{FF2B5EF4-FFF2-40B4-BE49-F238E27FC236}">
                  <a16:creationId xmlns:a16="http://schemas.microsoft.com/office/drawing/2014/main" id="{302DB88E-8E75-4E75-8DD9-81BC8AE3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921" y="5856997"/>
              <a:ext cx="885914" cy="885914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70">
              <a:extLst>
                <a:ext uri="{FF2B5EF4-FFF2-40B4-BE49-F238E27FC236}">
                  <a16:creationId xmlns:a16="http://schemas.microsoft.com/office/drawing/2014/main" id="{543F8628-E1C7-4075-92D7-B36FFCDB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15719" y="5931701"/>
              <a:ext cx="873425" cy="874520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71">
              <a:extLst>
                <a:ext uri="{FF2B5EF4-FFF2-40B4-BE49-F238E27FC236}">
                  <a16:creationId xmlns:a16="http://schemas.microsoft.com/office/drawing/2014/main" id="{EE8602AA-75DE-4D08-94C6-C93E42FE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000936" y="6018013"/>
              <a:ext cx="839032" cy="839032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72">
              <a:extLst>
                <a:ext uri="{FF2B5EF4-FFF2-40B4-BE49-F238E27FC236}">
                  <a16:creationId xmlns:a16="http://schemas.microsoft.com/office/drawing/2014/main" id="{CFBFC0D3-A9DC-40A4-9318-74FFFA13D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8356" y="6118348"/>
              <a:ext cx="748415" cy="739652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5" name="Freeform: Shape 73">
              <a:extLst>
                <a:ext uri="{FF2B5EF4-FFF2-40B4-BE49-F238E27FC236}">
                  <a16:creationId xmlns:a16="http://schemas.microsoft.com/office/drawing/2014/main" id="{C260BB3C-0E8E-48A6-9349-01E8D256C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69456" y="6235550"/>
              <a:ext cx="625499" cy="622450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Freeform: Shape 74">
              <a:extLst>
                <a:ext uri="{FF2B5EF4-FFF2-40B4-BE49-F238E27FC236}">
                  <a16:creationId xmlns:a16="http://schemas.microsoft.com/office/drawing/2014/main" id="{F9AEFD80-419E-4937-B011-8E662471F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10519" y="6377943"/>
              <a:ext cx="480057" cy="480057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7" name="Freeform: Shape 75">
              <a:extLst>
                <a:ext uri="{FF2B5EF4-FFF2-40B4-BE49-F238E27FC236}">
                  <a16:creationId xmlns:a16="http://schemas.microsoft.com/office/drawing/2014/main" id="{B2E30F1C-A97C-4A85-92ED-961D46606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66355" y="6583431"/>
              <a:ext cx="259596" cy="259596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D7D85E-A9C6-0646-A414-EDE3DAD8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047" y="1925665"/>
            <a:ext cx="4154994" cy="4817245"/>
          </a:xfrm>
        </p:spPr>
        <p:txBody>
          <a:bodyPr>
            <a:normAutofit/>
          </a:bodyPr>
          <a:lstStyle/>
          <a:p>
            <a:r>
              <a:rPr lang="en-CN" dirty="0"/>
              <a:t>成语故事</a:t>
            </a:r>
          </a:p>
          <a:p>
            <a:r>
              <a:rPr lang="en-CN" dirty="0"/>
              <a:t>十万个为什么</a:t>
            </a:r>
          </a:p>
          <a:p>
            <a:r>
              <a:rPr lang="en-US" dirty="0" err="1"/>
              <a:t>一千零一夜</a:t>
            </a:r>
            <a:endParaRPr lang="en-CN" dirty="0"/>
          </a:p>
          <a:p>
            <a:r>
              <a:rPr lang="en-CN" dirty="0"/>
              <a:t>四大名著</a:t>
            </a:r>
          </a:p>
          <a:p>
            <a:r>
              <a:rPr lang="en-CN" dirty="0"/>
              <a:t>脑经急转弯</a:t>
            </a:r>
          </a:p>
          <a:p>
            <a:r>
              <a:rPr lang="en-CN" dirty="0"/>
              <a:t>歇后语大全</a:t>
            </a:r>
          </a:p>
          <a:p>
            <a:r>
              <a:rPr lang="en-CN" dirty="0"/>
              <a:t>二十四节气</a:t>
            </a:r>
          </a:p>
          <a:p>
            <a:r>
              <a:rPr lang="en-US" altLang="zh-CN" dirty="0"/>
              <a:t>…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4507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02C8-ECC4-3149-B26A-4CC2C791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小学</a:t>
            </a:r>
            <a:r>
              <a:rPr lang="en-US" altLang="zh-CN"/>
              <a:t>4-6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1CC2F-98C8-F341-B19F-6B471C46D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728"/>
          <a:stretch/>
        </p:blipFill>
        <p:spPr>
          <a:xfrm>
            <a:off x="1465384" y="1690688"/>
            <a:ext cx="4071816" cy="5140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F7A8E-BA11-2541-A9EB-E93D9FEB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28"/>
          <a:stretch/>
        </p:blipFill>
        <p:spPr>
          <a:xfrm>
            <a:off x="6096000" y="1549400"/>
            <a:ext cx="4071816" cy="51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8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4807-97BD-174F-9629-9A168FED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初中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9BB41B-CF11-A24C-AD8D-462776C17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31" b="40705"/>
          <a:stretch/>
        </p:blipFill>
        <p:spPr>
          <a:xfrm>
            <a:off x="6401964" y="151342"/>
            <a:ext cx="5053824" cy="624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49654D-A4E0-DA40-B62A-D31B41F32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10"/>
          <a:stretch/>
        </p:blipFill>
        <p:spPr>
          <a:xfrm>
            <a:off x="1932842" y="1440009"/>
            <a:ext cx="4163158" cy="51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789F-F550-B747-AF36-A6BCCB18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3487"/>
            <a:ext cx="10515600" cy="1325563"/>
          </a:xfrm>
        </p:spPr>
        <p:txBody>
          <a:bodyPr/>
          <a:lstStyle/>
          <a:p>
            <a:r>
              <a:rPr lang="en-CN" dirty="0"/>
              <a:t>高中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7E797-22D5-164A-90A7-E9566CE1C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1"/>
          <a:stretch/>
        </p:blipFill>
        <p:spPr>
          <a:xfrm>
            <a:off x="4362194" y="524932"/>
            <a:ext cx="4054883" cy="5206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81BC5-F011-8D4D-A5CC-33E1AAF13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41"/>
          <a:stretch/>
        </p:blipFill>
        <p:spPr>
          <a:xfrm>
            <a:off x="8417077" y="409235"/>
            <a:ext cx="3774923" cy="4846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E3A6E-6B85-D041-97B9-E8EAE7B7B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494"/>
          <a:stretch/>
        </p:blipFill>
        <p:spPr>
          <a:xfrm>
            <a:off x="527142" y="1607607"/>
            <a:ext cx="3835052" cy="49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80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CCFB-8CE1-754E-B232-BF8C43DF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98BA6-6E13-9241-9DBA-F1CC3C71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16"/>
          <a:stretch/>
        </p:blipFill>
        <p:spPr>
          <a:xfrm>
            <a:off x="1745761" y="1690688"/>
            <a:ext cx="3368105" cy="4180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C026C-31B5-CC43-9867-C08C64869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88"/>
          <a:stretch/>
        </p:blipFill>
        <p:spPr>
          <a:xfrm>
            <a:off x="6451927" y="225338"/>
            <a:ext cx="4901873" cy="62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1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27B1-66F8-F24D-A2E4-DD40E4C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无限可能：快速唤醒你的学习脑</a:t>
            </a:r>
            <a:r>
              <a:rPr lang="en-US" altLang="zh-CN" dirty="0"/>
              <a:t>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4FBC0-08F9-CA44-A053-581B0D08D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探索大脑的无限可能</a:t>
            </a:r>
          </a:p>
          <a:p>
            <a:r>
              <a:rPr lang="en-CN" dirty="0"/>
              <a:t>高效的学习力</a:t>
            </a:r>
          </a:p>
          <a:p>
            <a:r>
              <a:rPr lang="en-CN" dirty="0"/>
              <a:t>积极的心态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63C77-BEC2-754E-AD3E-1FB17894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520561"/>
            <a:ext cx="3471333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8" name="Freeform: Shape 4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5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5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5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3" name="Oval 5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4" name="Rectangle 5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reeform: Shape 5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Freeform: Shape 60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7" name="Rectangle 6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64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6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0" name="Freeform: Shape 68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101" name="Rectangle 7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141F1-7E08-3A4E-8CE4-9ACFC52F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017432"/>
            <a:ext cx="6418471" cy="31705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cap="all" spc="1500" baseline="0" dirty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用书本开拓视野</a:t>
            </a:r>
            <a:r>
              <a:rPr lang="zh-CN" altLang="en-US" sz="6000" b="1" kern="1200" cap="all" spc="1500" baseline="0" dirty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，提升格局</a:t>
            </a:r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104" name="Freeform: Shape 76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5" name="Freeform: Shape 7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0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90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reeform: Shape 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6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7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6047C-5D95-B343-ADA7-E2E2B09B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爱与祈祷</a:t>
            </a:r>
            <a:r>
              <a:rPr lang="en-US" altLang="zh-CN" dirty="0"/>
              <a:t>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4E7A-1D12-534E-AD4B-330597D3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CN" dirty="0"/>
              <a:t>一位校长的演讲词</a:t>
            </a:r>
          </a:p>
          <a:p>
            <a:r>
              <a:rPr lang="en-CN" dirty="0"/>
              <a:t>哲学启蒙书</a:t>
            </a:r>
          </a:p>
          <a:p>
            <a:r>
              <a:rPr lang="en-CN" dirty="0"/>
              <a:t>人生的意义</a:t>
            </a:r>
          </a:p>
          <a:p>
            <a:r>
              <a:rPr lang="en-CN" dirty="0"/>
              <a:t>拥有优秀品格的意义</a:t>
            </a:r>
          </a:p>
          <a:p>
            <a:r>
              <a:rPr lang="en-CN" dirty="0"/>
              <a:t>每个人出生的时候都是原创</a:t>
            </a:r>
            <a:r>
              <a:rPr lang="zh-CN" altLang="en-US" dirty="0"/>
              <a:t>，死时却成了复制品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C93BD-C44C-CF46-8C91-096F24F5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818" y="344558"/>
            <a:ext cx="4256529" cy="6168883"/>
          </a:xfrm>
          <a:prstGeom prst="rect">
            <a:avLst/>
          </a:prstGeom>
        </p:spPr>
      </p:pic>
      <p:grpSp>
        <p:nvGrpSpPr>
          <p:cNvPr id="7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7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0" name="Freeform: Shape 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03BF1-FB50-0649-AE0A-05AA3B59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6062946" cy="1314996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《</a:t>
            </a:r>
            <a:r>
              <a:rPr lang="en-CN" dirty="0"/>
              <a:t>沉思录</a:t>
            </a:r>
            <a:r>
              <a:rPr lang="en-US" altLang="zh-CN" dirty="0"/>
              <a:t>》</a:t>
            </a:r>
            <a:r>
              <a:rPr lang="zh-CN" altLang="en-US" dirty="0"/>
              <a:t>梁实秋译本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4BCD-E39A-5045-949A-8AE6D317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187" y="2473877"/>
            <a:ext cx="4834021" cy="4044463"/>
          </a:xfrm>
        </p:spPr>
        <p:txBody>
          <a:bodyPr>
            <a:normAutofit/>
          </a:bodyPr>
          <a:lstStyle/>
          <a:p>
            <a:r>
              <a:rPr lang="en-CN" dirty="0"/>
              <a:t>一千八百年前的罗马皇帝</a:t>
            </a:r>
          </a:p>
          <a:p>
            <a:r>
              <a:rPr lang="en-CN" dirty="0"/>
              <a:t>人类与宇宙的关系</a:t>
            </a:r>
          </a:p>
          <a:p>
            <a:r>
              <a:rPr lang="en-CN" dirty="0"/>
              <a:t>如何看待生与死</a:t>
            </a:r>
          </a:p>
          <a:p>
            <a:r>
              <a:rPr lang="en-CN" dirty="0"/>
              <a:t>如何入世地待人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1405D-E173-C54D-B3F6-BFB64DD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01" y="1200223"/>
            <a:ext cx="2728786" cy="4072815"/>
          </a:xfrm>
          <a:prstGeom prst="rect">
            <a:avLst/>
          </a:prstGeom>
        </p:spPr>
      </p:pic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81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9" name="Rectangle 37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82567-DD9F-684E-A384-8A649A97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altLang="zh-CN" sz="3100"/>
              <a:t>《</a:t>
            </a:r>
            <a:r>
              <a:rPr lang="zh-CN" altLang="en-US" sz="3100"/>
              <a:t>天生有罪</a:t>
            </a:r>
            <a:r>
              <a:rPr lang="en-US" altLang="zh-CN" sz="3100"/>
              <a:t>》/《</a:t>
            </a:r>
            <a:r>
              <a:rPr lang="zh-CN" altLang="en-US" sz="3100"/>
              <a:t>以母之名</a:t>
            </a:r>
            <a:r>
              <a:rPr lang="en-US" altLang="zh-CN" sz="3100"/>
              <a:t>》</a:t>
            </a:r>
            <a:br>
              <a:rPr lang="en-CN" sz="3100"/>
            </a:br>
            <a:endParaRPr lang="en-CN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C8C5-6126-6240-B112-CCE9A3A6D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CN" dirty="0"/>
              <a:t>以幽默对抗世界</a:t>
            </a:r>
          </a:p>
          <a:p>
            <a:r>
              <a:rPr lang="en-CN" dirty="0"/>
              <a:t>南非非法出生</a:t>
            </a:r>
          </a:p>
          <a:p>
            <a:r>
              <a:rPr lang="en-CN" dirty="0"/>
              <a:t>脱口秀巨星</a:t>
            </a:r>
          </a:p>
          <a:p>
            <a:endParaRPr lang="en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C2D3D-9BF2-2C47-BB24-C769CC715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85" r="-2" b="13810"/>
          <a:stretch/>
        </p:blipFill>
        <p:spPr>
          <a:xfrm>
            <a:off x="7235473" y="1587135"/>
            <a:ext cx="4072815" cy="3685903"/>
          </a:xfrm>
          <a:prstGeom prst="rect">
            <a:avLst/>
          </a:prstGeom>
        </p:spPr>
      </p:pic>
      <p:grpSp>
        <p:nvGrpSpPr>
          <p:cNvPr id="38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85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5" name="Rectangle 12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E9734-0654-1B42-B346-99D52F86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 altLang="zh-CN"/>
              <a:t>《</a:t>
            </a:r>
            <a:r>
              <a:rPr lang="zh-CN" altLang="en-US"/>
              <a:t>拥抱可能</a:t>
            </a:r>
            <a:r>
              <a:rPr lang="en-US" altLang="zh-CN"/>
              <a:t>》</a:t>
            </a:r>
            <a:endParaRPr lang="en-CN" dirty="0"/>
          </a:p>
        </p:txBody>
      </p:sp>
      <p:grpSp>
        <p:nvGrpSpPr>
          <p:cNvPr id="1106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107" name="Freeform: Shape 132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33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9" name="Oval 135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0" name="Oval 137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ABFEA-E5B4-BC41-9382-C15E8D280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02" r="-3" b="15351"/>
          <a:stretch/>
        </p:blipFill>
        <p:spPr>
          <a:xfrm>
            <a:off x="1695147" y="1820334"/>
            <a:ext cx="3217335" cy="3217333"/>
          </a:xfrm>
          <a:prstGeom prst="rect">
            <a:avLst/>
          </a:prstGeom>
        </p:spPr>
      </p:pic>
      <p:grpSp>
        <p:nvGrpSpPr>
          <p:cNvPr id="1111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112" name="Freeform: Shape 140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41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42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43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44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45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46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47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48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49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50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51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52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7AAC-3410-E447-A06A-9219E844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CN" dirty="0"/>
              <a:t>奥斯维辛集中营</a:t>
            </a:r>
          </a:p>
          <a:p>
            <a:r>
              <a:rPr lang="en-CN" dirty="0"/>
              <a:t>幸存</a:t>
            </a:r>
          </a:p>
          <a:p>
            <a:r>
              <a:rPr lang="en-CN" dirty="0"/>
              <a:t>突破受害者牢笼</a:t>
            </a:r>
          </a:p>
          <a:p>
            <a:r>
              <a:rPr lang="en-CN" dirty="0"/>
              <a:t>心理治疗师</a:t>
            </a:r>
          </a:p>
        </p:txBody>
      </p:sp>
    </p:spTree>
    <p:extLst>
      <p:ext uri="{BB962C8B-B14F-4D97-AF65-F5344CB8AC3E}">
        <p14:creationId xmlns:p14="http://schemas.microsoft.com/office/powerpoint/2010/main" val="94084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5" name="Rectangle 40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0F909-258D-8748-9F2D-9E1C0948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43471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altLang="zh-CN" sz="3600" dirty="0"/>
              <a:t>《</a:t>
            </a:r>
            <a:r>
              <a:rPr lang="zh-CN" altLang="en-CN" sz="3600" dirty="0"/>
              <a:t>人生由我</a:t>
            </a:r>
            <a:r>
              <a:rPr lang="en-US" altLang="zh-CN" sz="3600" dirty="0"/>
              <a:t>》</a:t>
            </a:r>
            <a:endParaRPr lang="en-CN" sz="3600" dirty="0"/>
          </a:p>
        </p:txBody>
      </p:sp>
      <p:grpSp>
        <p:nvGrpSpPr>
          <p:cNvPr id="946" name="Group 403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947" name="Rectangle 404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405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949" name="Rectangle 584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CFBBD-1042-6B4F-80FC-2A7C5E7E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59" y="742788"/>
            <a:ext cx="4810772" cy="4944171"/>
          </a:xfrm>
          <a:prstGeom prst="rect">
            <a:avLst/>
          </a:prstGeom>
        </p:spPr>
      </p:pic>
      <p:grpSp>
        <p:nvGrpSpPr>
          <p:cNvPr id="950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588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590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591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592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593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BBBFAB0-88D8-8E4D-814A-C63A36E5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841" y="0"/>
            <a:ext cx="2988382" cy="29883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B80E1-3736-574C-AF3C-32FF811D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015" y="3251087"/>
            <a:ext cx="4974771" cy="4261275"/>
          </a:xfrm>
        </p:spPr>
        <p:txBody>
          <a:bodyPr anchor="t">
            <a:normAutofit/>
          </a:bodyPr>
          <a:lstStyle/>
          <a:p>
            <a:r>
              <a:rPr lang="en-CN" dirty="0"/>
              <a:t>单亲妈妈</a:t>
            </a:r>
          </a:p>
          <a:p>
            <a:r>
              <a:rPr lang="en-CN" dirty="0"/>
              <a:t>世界名模</a:t>
            </a:r>
          </a:p>
          <a:p>
            <a:r>
              <a:rPr lang="en-CN" dirty="0"/>
              <a:t>营养学硕士</a:t>
            </a:r>
          </a:p>
          <a:p>
            <a:r>
              <a:rPr lang="en-CN" dirty="0"/>
              <a:t>奋斗的精彩人生</a:t>
            </a:r>
          </a:p>
        </p:txBody>
      </p:sp>
    </p:spTree>
    <p:extLst>
      <p:ext uri="{BB962C8B-B14F-4D97-AF65-F5344CB8AC3E}">
        <p14:creationId xmlns:p14="http://schemas.microsoft.com/office/powerpoint/2010/main" val="98984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9C781-82E3-4C4E-8834-21370A17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一生的旅程</a:t>
            </a:r>
            <a:r>
              <a:rPr lang="en-US" altLang="zh-CN" dirty="0"/>
              <a:t>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5FEC8-BEB0-A04E-AAEB-3D3A6A105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CN" dirty="0"/>
              <a:t>迪士尼CEO</a:t>
            </a:r>
          </a:p>
          <a:p>
            <a:r>
              <a:rPr lang="en-CN" dirty="0"/>
              <a:t>优秀的品格</a:t>
            </a:r>
          </a:p>
          <a:p>
            <a:r>
              <a:rPr lang="en-CN" dirty="0"/>
              <a:t>坚韧的努力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4C975-9113-1D46-B1A5-0972A711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776" y="195015"/>
            <a:ext cx="4252689" cy="6467970"/>
          </a:xfrm>
          <a:prstGeom prst="rect">
            <a:avLst/>
          </a:prstGeom>
        </p:spPr>
      </p:pic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24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6A156-827E-6E4C-98C5-5EF39AA4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346" y="396117"/>
            <a:ext cx="6092610" cy="1158857"/>
          </a:xfrm>
        </p:spPr>
        <p:txBody>
          <a:bodyPr anchor="b">
            <a:normAutofit/>
          </a:bodyPr>
          <a:lstStyle/>
          <a:p>
            <a:r>
              <a:rPr lang="en-US" altLang="zh-CN" sz="3700" dirty="0"/>
              <a:t>《</a:t>
            </a:r>
            <a:r>
              <a:rPr lang="zh-CN" altLang="en-US" sz="3700" dirty="0"/>
              <a:t>当你像鸟一样飞往你的山</a:t>
            </a:r>
            <a:r>
              <a:rPr lang="en-US" altLang="zh-CN" sz="3700" dirty="0"/>
              <a:t>》</a:t>
            </a:r>
            <a:endParaRPr lang="en-CN" sz="3700" dirty="0"/>
          </a:p>
        </p:txBody>
      </p:sp>
      <p:grpSp>
        <p:nvGrpSpPr>
          <p:cNvPr id="44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2D301-F81F-AE4D-B361-D0D0E0F4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3" y="1820334"/>
            <a:ext cx="2875401" cy="4356670"/>
          </a:xfrm>
          <a:prstGeom prst="rect">
            <a:avLst/>
          </a:prstGeom>
        </p:spPr>
      </p:pic>
      <p:grpSp>
        <p:nvGrpSpPr>
          <p:cNvPr id="52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810D-139C-9C49-A88C-9FA2F36E5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119" y="2030818"/>
            <a:ext cx="5217173" cy="4351338"/>
          </a:xfrm>
        </p:spPr>
        <p:txBody>
          <a:bodyPr>
            <a:normAutofit/>
          </a:bodyPr>
          <a:lstStyle/>
          <a:p>
            <a:r>
              <a:rPr lang="en-CN" dirty="0"/>
              <a:t>原生家庭的冲突</a:t>
            </a:r>
          </a:p>
          <a:p>
            <a:r>
              <a:rPr lang="en-CN" dirty="0"/>
              <a:t>自我意义的追寻</a:t>
            </a:r>
          </a:p>
          <a:p>
            <a:r>
              <a:rPr lang="en-CN" dirty="0"/>
              <a:t>教育的意义</a:t>
            </a:r>
          </a:p>
          <a:p>
            <a:r>
              <a:rPr lang="en-CN" dirty="0"/>
              <a:t>女性的社会意义</a:t>
            </a:r>
          </a:p>
        </p:txBody>
      </p:sp>
    </p:spTree>
    <p:extLst>
      <p:ext uri="{BB962C8B-B14F-4D97-AF65-F5344CB8AC3E}">
        <p14:creationId xmlns:p14="http://schemas.microsoft.com/office/powerpoint/2010/main" val="309029980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172</Words>
  <Application>Microsoft Macintosh PowerPoint</Application>
  <PresentationFormat>Widescreen</PresentationFormat>
  <Paragraphs>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Avenir Next LT Pro</vt:lpstr>
      <vt:lpstr>FunkyShapesVTI</vt:lpstr>
      <vt:lpstr>读书报告</vt:lpstr>
      <vt:lpstr>《无限可能：快速唤醒你的学习脑》</vt:lpstr>
      <vt:lpstr>《爱与祈祷》</vt:lpstr>
      <vt:lpstr>《沉思录》梁实秋译本</vt:lpstr>
      <vt:lpstr>《天生有罪》/《以母之名》 </vt:lpstr>
      <vt:lpstr>《拥抱可能》</vt:lpstr>
      <vt:lpstr>《人生由我》</vt:lpstr>
      <vt:lpstr>《一生的旅程》</vt:lpstr>
      <vt:lpstr>《当你像鸟一样飞往你的山》</vt:lpstr>
      <vt:lpstr>《包法利夫人》</vt:lpstr>
      <vt:lpstr>《人类群星闪耀时》</vt:lpstr>
      <vt:lpstr>《幽梦影》</vt:lpstr>
      <vt:lpstr>《文学回忆录》</vt:lpstr>
      <vt:lpstr>0-6岁</vt:lpstr>
      <vt:lpstr>小学1-3</vt:lpstr>
      <vt:lpstr>小学4-6</vt:lpstr>
      <vt:lpstr>初中</vt:lpstr>
      <vt:lpstr>高中</vt:lpstr>
      <vt:lpstr>大学</vt:lpstr>
      <vt:lpstr>用书本开拓视野，提升格局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读书报告</dc:title>
  <dc:creator>ZengWeilei</dc:creator>
  <cp:lastModifiedBy>ZengWeilei</cp:lastModifiedBy>
  <cp:revision>6</cp:revision>
  <dcterms:created xsi:type="dcterms:W3CDTF">2020-12-19T08:07:30Z</dcterms:created>
  <dcterms:modified xsi:type="dcterms:W3CDTF">2020-12-20T03:31:24Z</dcterms:modified>
</cp:coreProperties>
</file>